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AFB7C-BE32-4F85-8492-B71018ECEB0B}" type="datetimeFigureOut">
              <a:rPr lang="en-GB" smtClean="0"/>
              <a:t>27/04/2015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38FA8-0B24-41A6-828C-75397676DC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4006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AFB7C-BE32-4F85-8492-B71018ECEB0B}" type="datetimeFigureOut">
              <a:rPr lang="en-GB" smtClean="0"/>
              <a:t>27/04/2015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38FA8-0B24-41A6-828C-75397676DC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6049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AFB7C-BE32-4F85-8492-B71018ECEB0B}" type="datetimeFigureOut">
              <a:rPr lang="en-GB" smtClean="0"/>
              <a:t>27/04/2015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38FA8-0B24-41A6-828C-75397676DC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5380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AFB7C-BE32-4F85-8492-B71018ECEB0B}" type="datetimeFigureOut">
              <a:rPr lang="en-GB" smtClean="0"/>
              <a:t>27/04/2015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38FA8-0B24-41A6-828C-75397676DC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56148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AFB7C-BE32-4F85-8492-B71018ECEB0B}" type="datetimeFigureOut">
              <a:rPr lang="en-GB" smtClean="0"/>
              <a:t>27/04/2015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38FA8-0B24-41A6-828C-75397676DC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76938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AFB7C-BE32-4F85-8492-B71018ECEB0B}" type="datetimeFigureOut">
              <a:rPr lang="en-GB" smtClean="0"/>
              <a:t>27/04/2015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38FA8-0B24-41A6-828C-75397676DC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8911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AFB7C-BE32-4F85-8492-B71018ECEB0B}" type="datetimeFigureOut">
              <a:rPr lang="en-GB" smtClean="0"/>
              <a:t>27/04/2015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38FA8-0B24-41A6-828C-75397676DC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02582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AFB7C-BE32-4F85-8492-B71018ECEB0B}" type="datetimeFigureOut">
              <a:rPr lang="en-GB" smtClean="0"/>
              <a:t>27/04/2015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38FA8-0B24-41A6-828C-75397676DC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9888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AFB7C-BE32-4F85-8492-B71018ECEB0B}" type="datetimeFigureOut">
              <a:rPr lang="en-GB" smtClean="0"/>
              <a:t>27/04/2015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38FA8-0B24-41A6-828C-75397676DC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4248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AFB7C-BE32-4F85-8492-B71018ECEB0B}" type="datetimeFigureOut">
              <a:rPr lang="en-GB" smtClean="0"/>
              <a:t>27/04/2015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38FA8-0B24-41A6-828C-75397676DC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3792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AFB7C-BE32-4F85-8492-B71018ECEB0B}" type="datetimeFigureOut">
              <a:rPr lang="en-GB" smtClean="0"/>
              <a:t>27/04/2015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38FA8-0B24-41A6-828C-75397676DC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3122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FAFB7C-BE32-4F85-8492-B71018ECEB0B}" type="datetimeFigureOut">
              <a:rPr lang="en-GB" smtClean="0"/>
              <a:t>27/04/2015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B38FA8-0B24-41A6-828C-75397676DC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3318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764704"/>
            <a:ext cx="7772400" cy="1470025"/>
          </a:xfrm>
        </p:spPr>
        <p:txBody>
          <a:bodyPr>
            <a:normAutofit/>
          </a:bodyPr>
          <a:lstStyle/>
          <a:p>
            <a:r>
              <a:rPr lang="en-GB" sz="6000" b="1" dirty="0" smtClean="0"/>
              <a:t>Choice Works </a:t>
            </a:r>
            <a:endParaRPr lang="en-GB" sz="6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43608" y="2276872"/>
            <a:ext cx="7272808" cy="3361928"/>
          </a:xfrm>
        </p:spPr>
        <p:txBody>
          <a:bodyPr>
            <a:normAutofit/>
          </a:bodyPr>
          <a:lstStyle/>
          <a:p>
            <a:r>
              <a:rPr lang="en-GB" dirty="0" smtClean="0"/>
              <a:t>Question 5 – 10 marks (only one choice work or choice song will be asked)</a:t>
            </a:r>
          </a:p>
          <a:p>
            <a:endParaRPr lang="en-GB" dirty="0"/>
          </a:p>
          <a:p>
            <a:r>
              <a:rPr lang="en-GB" dirty="0" smtClean="0"/>
              <a:t>You need to know the category, name and 2x features about each</a:t>
            </a:r>
          </a:p>
          <a:p>
            <a:r>
              <a:rPr lang="en-GB" dirty="0" smtClean="0"/>
              <a:t>There are 6 in total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35020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800" b="1" dirty="0" smtClean="0"/>
              <a:t>Choice Work 1</a:t>
            </a:r>
            <a:endParaRPr lang="en-GB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412776"/>
            <a:ext cx="8640960" cy="5184576"/>
          </a:xfrm>
        </p:spPr>
        <p:txBody>
          <a:bodyPr>
            <a:normAutofit fontScale="92500"/>
          </a:bodyPr>
          <a:lstStyle/>
          <a:p>
            <a:r>
              <a:rPr lang="en-GB" b="1" dirty="0" smtClean="0"/>
              <a:t>Category: </a:t>
            </a:r>
            <a:r>
              <a:rPr lang="en-GB" dirty="0" smtClean="0"/>
              <a:t>Dance Movements</a:t>
            </a:r>
          </a:p>
          <a:p>
            <a:r>
              <a:rPr lang="en-GB" b="1" dirty="0" smtClean="0"/>
              <a:t>Name of work: </a:t>
            </a:r>
            <a:r>
              <a:rPr lang="en-GB" dirty="0" smtClean="0"/>
              <a:t>Dance of the Swan from Swan Lake</a:t>
            </a:r>
          </a:p>
          <a:p>
            <a:r>
              <a:rPr lang="en-GB" b="1" dirty="0" smtClean="0"/>
              <a:t>Composer:</a:t>
            </a:r>
            <a:r>
              <a:rPr lang="en-GB" dirty="0" smtClean="0"/>
              <a:t> P. Tchaikovsky</a:t>
            </a:r>
          </a:p>
          <a:p>
            <a:r>
              <a:rPr lang="en-GB" b="1" dirty="0" smtClean="0"/>
              <a:t>Features: </a:t>
            </a:r>
          </a:p>
          <a:p>
            <a:pPr lvl="4"/>
            <a:r>
              <a:rPr lang="en-GB" sz="2800" dirty="0" smtClean="0"/>
              <a:t>Minor key </a:t>
            </a:r>
          </a:p>
          <a:p>
            <a:pPr lvl="4"/>
            <a:r>
              <a:rPr lang="en-GB" sz="2800" dirty="0" smtClean="0"/>
              <a:t>4/4</a:t>
            </a:r>
          </a:p>
          <a:p>
            <a:pPr lvl="4"/>
            <a:r>
              <a:rPr lang="en-GB" sz="2800" dirty="0" smtClean="0"/>
              <a:t>Ternary form : ABA</a:t>
            </a:r>
          </a:p>
          <a:p>
            <a:pPr lvl="4"/>
            <a:r>
              <a:rPr lang="en-GB" sz="2800" dirty="0" smtClean="0"/>
              <a:t>Staccato is used frequently</a:t>
            </a:r>
          </a:p>
          <a:p>
            <a:pPr lvl="4"/>
            <a:r>
              <a:rPr lang="en-GB" sz="2800" dirty="0" smtClean="0"/>
              <a:t>Mostly woodwind &amp; stringed instruments used</a:t>
            </a:r>
          </a:p>
          <a:p>
            <a:endParaRPr lang="en-GB" b="1" dirty="0" smtClean="0"/>
          </a:p>
          <a:p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199" y="2761531"/>
            <a:ext cx="2428875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3284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en-GB" sz="4800" b="1" dirty="0" smtClean="0"/>
              <a:t>Choice Work 2:</a:t>
            </a:r>
            <a:endParaRPr lang="en-GB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124744"/>
            <a:ext cx="8856984" cy="5544616"/>
          </a:xfrm>
        </p:spPr>
        <p:txBody>
          <a:bodyPr>
            <a:normAutofit fontScale="92500" lnSpcReduction="10000"/>
          </a:bodyPr>
          <a:lstStyle/>
          <a:p>
            <a:r>
              <a:rPr lang="en-GB" b="1" dirty="0" smtClean="0"/>
              <a:t>Category: </a:t>
            </a:r>
            <a:r>
              <a:rPr lang="en-GB" sz="3000" dirty="0" smtClean="0"/>
              <a:t>Movements from a classical symphony, symphonic suite or any orchestral work which uses Irish traditional or popular elements</a:t>
            </a:r>
          </a:p>
          <a:p>
            <a:r>
              <a:rPr lang="en-GB" b="1" dirty="0" smtClean="0"/>
              <a:t>Name of work: </a:t>
            </a:r>
            <a:r>
              <a:rPr lang="en-GB" sz="3000" dirty="0" err="1" smtClean="0"/>
              <a:t>Badinerie</a:t>
            </a:r>
            <a:r>
              <a:rPr lang="en-GB" sz="3000" dirty="0" smtClean="0"/>
              <a:t> from Orchestral Suite No. 2</a:t>
            </a:r>
            <a:endParaRPr lang="en-GB" sz="3000" b="1" dirty="0" smtClean="0"/>
          </a:p>
          <a:p>
            <a:r>
              <a:rPr lang="en-GB" b="1" dirty="0" smtClean="0"/>
              <a:t>Composer: </a:t>
            </a:r>
            <a:r>
              <a:rPr lang="en-GB" sz="3000" dirty="0" smtClean="0"/>
              <a:t>J.S. Bach</a:t>
            </a:r>
          </a:p>
          <a:p>
            <a:r>
              <a:rPr lang="en-GB" b="1" dirty="0" smtClean="0"/>
              <a:t>Features:</a:t>
            </a:r>
          </a:p>
          <a:p>
            <a:pPr lvl="4"/>
            <a:r>
              <a:rPr lang="en-GB" sz="2600" dirty="0" smtClean="0"/>
              <a:t>B minor</a:t>
            </a:r>
          </a:p>
          <a:p>
            <a:pPr lvl="4"/>
            <a:r>
              <a:rPr lang="en-GB" sz="2600" dirty="0" smtClean="0"/>
              <a:t>Form AABB</a:t>
            </a:r>
          </a:p>
          <a:p>
            <a:pPr lvl="4"/>
            <a:r>
              <a:rPr lang="en-GB" sz="2600" dirty="0" smtClean="0"/>
              <a:t>Solo flute accompanied by strings &amp; harpsichord = Main tune</a:t>
            </a:r>
          </a:p>
          <a:p>
            <a:pPr lvl="4"/>
            <a:r>
              <a:rPr lang="en-GB" sz="2600" dirty="0" smtClean="0"/>
              <a:t>Sequences in melody</a:t>
            </a:r>
          </a:p>
          <a:p>
            <a:pPr lvl="4"/>
            <a:r>
              <a:rPr lang="en-GB" sz="2600" dirty="0" smtClean="0"/>
              <a:t>Ornaments e.g. trills and turns</a:t>
            </a:r>
            <a:endParaRPr lang="en-GB" sz="2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697" y="3933057"/>
            <a:ext cx="1812994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6288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800" b="1" dirty="0" smtClean="0"/>
              <a:t>Choice Work 3</a:t>
            </a:r>
            <a:endParaRPr lang="en-GB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340768"/>
            <a:ext cx="8784976" cy="5040560"/>
          </a:xfrm>
        </p:spPr>
        <p:txBody>
          <a:bodyPr/>
          <a:lstStyle/>
          <a:p>
            <a:r>
              <a:rPr lang="en-GB" b="1" dirty="0" smtClean="0"/>
              <a:t>Category: </a:t>
            </a:r>
            <a:r>
              <a:rPr lang="en-GB" dirty="0" smtClean="0"/>
              <a:t>Theme and variations in the classical or Irish repertoires or a jazz movement</a:t>
            </a:r>
          </a:p>
          <a:p>
            <a:r>
              <a:rPr lang="en-GB" b="1" dirty="0" smtClean="0"/>
              <a:t>Name of work: </a:t>
            </a:r>
            <a:r>
              <a:rPr lang="en-GB" dirty="0" smtClean="0"/>
              <a:t>When the Saints Go Marching In</a:t>
            </a:r>
          </a:p>
          <a:p>
            <a:r>
              <a:rPr lang="en-GB" b="1" dirty="0" smtClean="0"/>
              <a:t>Composer: </a:t>
            </a:r>
            <a:r>
              <a:rPr lang="en-GB" dirty="0" smtClean="0"/>
              <a:t>Louis Armstrong</a:t>
            </a:r>
          </a:p>
          <a:p>
            <a:r>
              <a:rPr lang="en-GB" b="1" dirty="0" smtClean="0"/>
              <a:t>Features: </a:t>
            </a:r>
            <a:endParaRPr lang="en-GB" dirty="0" smtClean="0"/>
          </a:p>
          <a:p>
            <a:pPr lvl="4"/>
            <a:r>
              <a:rPr lang="en-GB" b="1" dirty="0" smtClean="0"/>
              <a:t>Major key &amp; Fast Tempo</a:t>
            </a:r>
          </a:p>
          <a:p>
            <a:pPr lvl="4"/>
            <a:r>
              <a:rPr lang="en-GB" b="1" dirty="0" smtClean="0"/>
              <a:t>Syncopated rhythm</a:t>
            </a:r>
          </a:p>
          <a:p>
            <a:pPr lvl="4"/>
            <a:r>
              <a:rPr lang="en-GB" b="1" dirty="0" smtClean="0"/>
              <a:t>Solo instruments: saxophone, trumpet &amp; trombone</a:t>
            </a:r>
          </a:p>
          <a:p>
            <a:pPr lvl="4"/>
            <a:r>
              <a:rPr lang="en-GB" b="1" dirty="0" smtClean="0"/>
              <a:t>Call &amp; response between soloist &amp; chorus (singers)</a:t>
            </a:r>
          </a:p>
          <a:p>
            <a:pPr lvl="4"/>
            <a:r>
              <a:rPr lang="en-GB" b="1" dirty="0" smtClean="0"/>
              <a:t>Tune is varied using instrumental techniques such as a slide, shake, trill, fall-off or tag. (</a:t>
            </a:r>
            <a:r>
              <a:rPr lang="en-GB" b="1" dirty="0" err="1" smtClean="0"/>
              <a:t>metion</a:t>
            </a:r>
            <a:r>
              <a:rPr lang="en-GB" b="1" dirty="0" smtClean="0"/>
              <a:t> 3 of these)</a:t>
            </a:r>
          </a:p>
          <a:p>
            <a:pPr lvl="4"/>
            <a:endParaRPr lang="en-GB" b="1" dirty="0" smtClean="0"/>
          </a:p>
          <a:p>
            <a:pPr lvl="4"/>
            <a:endParaRPr lang="en-GB" b="1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149080"/>
            <a:ext cx="1847850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4271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1196" y="53752"/>
            <a:ext cx="8229600" cy="926976"/>
          </a:xfrm>
        </p:spPr>
        <p:txBody>
          <a:bodyPr>
            <a:normAutofit/>
          </a:bodyPr>
          <a:lstStyle/>
          <a:p>
            <a:r>
              <a:rPr lang="en-IE" sz="4800" b="1" dirty="0" smtClean="0"/>
              <a:t>Choice Work 4</a:t>
            </a:r>
            <a:endParaRPr lang="en-IE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980728"/>
            <a:ext cx="8856984" cy="5688632"/>
          </a:xfrm>
        </p:spPr>
        <p:txBody>
          <a:bodyPr>
            <a:normAutofit lnSpcReduction="10000"/>
          </a:bodyPr>
          <a:lstStyle/>
          <a:p>
            <a:r>
              <a:rPr lang="en-GB" sz="2800" b="1" dirty="0"/>
              <a:t>Category: </a:t>
            </a:r>
            <a:r>
              <a:rPr lang="en-GB" sz="2800" dirty="0" smtClean="0"/>
              <a:t>Movements involving an instrumental or vocal soloist or a group of soloists or choir interacting with an accompanying ensemble</a:t>
            </a:r>
            <a:endParaRPr lang="en-GB" sz="2800" b="1" dirty="0" smtClean="0"/>
          </a:p>
          <a:p>
            <a:r>
              <a:rPr lang="en-GB" sz="2800" b="1" dirty="0" smtClean="0"/>
              <a:t>Name </a:t>
            </a:r>
            <a:r>
              <a:rPr lang="en-GB" sz="2800" b="1" dirty="0"/>
              <a:t>of work</a:t>
            </a:r>
            <a:r>
              <a:rPr lang="en-GB" sz="2800" b="1" dirty="0" smtClean="0"/>
              <a:t>: </a:t>
            </a:r>
            <a:r>
              <a:rPr lang="en-GB" sz="2800" dirty="0" smtClean="0"/>
              <a:t>For Unto Us a Child is Born </a:t>
            </a:r>
            <a:endParaRPr lang="en-GB" sz="2800" dirty="0"/>
          </a:p>
          <a:p>
            <a:r>
              <a:rPr lang="en-GB" sz="2800" b="1" dirty="0"/>
              <a:t>Composer: </a:t>
            </a:r>
            <a:r>
              <a:rPr lang="en-GB" sz="2800" dirty="0" smtClean="0"/>
              <a:t>G. F. Handel</a:t>
            </a:r>
          </a:p>
          <a:p>
            <a:r>
              <a:rPr lang="en-GB" sz="2800" b="1" dirty="0" smtClean="0"/>
              <a:t>Features</a:t>
            </a:r>
            <a:r>
              <a:rPr lang="en-GB" sz="2800" b="1" dirty="0"/>
              <a:t>: </a:t>
            </a:r>
            <a:endParaRPr lang="en-GB" sz="2800" b="1" dirty="0" smtClean="0"/>
          </a:p>
          <a:p>
            <a:pPr lvl="4"/>
            <a:r>
              <a:rPr lang="en-GB" sz="2400" dirty="0"/>
              <a:t>Composed for </a:t>
            </a:r>
            <a:r>
              <a:rPr lang="en-GB" sz="2400" b="1" dirty="0"/>
              <a:t>the oratorio (religious work for chorus &amp; orchestra) </a:t>
            </a:r>
            <a:r>
              <a:rPr lang="en-GB" sz="2400" i="1" dirty="0"/>
              <a:t>The Messiah </a:t>
            </a:r>
          </a:p>
          <a:p>
            <a:pPr lvl="4"/>
            <a:r>
              <a:rPr lang="en-GB" sz="2400" b="1" dirty="0" smtClean="0"/>
              <a:t>Major</a:t>
            </a:r>
            <a:r>
              <a:rPr lang="en-GB" sz="2400" dirty="0" smtClean="0"/>
              <a:t> Key &amp; </a:t>
            </a:r>
            <a:r>
              <a:rPr lang="en-GB" sz="2400" b="1" dirty="0" smtClean="0"/>
              <a:t>Joyful</a:t>
            </a:r>
            <a:r>
              <a:rPr lang="en-GB" sz="2400" dirty="0" smtClean="0"/>
              <a:t> Mood (Represents Jesus’ birth in the story)</a:t>
            </a:r>
          </a:p>
          <a:p>
            <a:pPr lvl="4"/>
            <a:r>
              <a:rPr lang="en-GB" sz="2400" dirty="0" smtClean="0"/>
              <a:t>Full Soprano, Alto, Tenor, Bass </a:t>
            </a:r>
            <a:r>
              <a:rPr lang="en-GB" sz="2400" b="1" dirty="0" smtClean="0"/>
              <a:t>(SATB) choir</a:t>
            </a:r>
          </a:p>
          <a:p>
            <a:pPr lvl="4"/>
            <a:r>
              <a:rPr lang="en-GB" sz="2400" b="1" dirty="0" smtClean="0"/>
              <a:t>Orchestral</a:t>
            </a:r>
            <a:r>
              <a:rPr lang="en-GB" sz="2400" dirty="0" smtClean="0"/>
              <a:t> intro &amp; accompaniment (strings, woodwind &amp; harpsichord)</a:t>
            </a:r>
          </a:p>
          <a:p>
            <a:pPr lvl="4"/>
            <a:r>
              <a:rPr lang="en-GB" sz="2400" dirty="0" smtClean="0"/>
              <a:t>Has both </a:t>
            </a:r>
            <a:r>
              <a:rPr lang="en-GB" sz="2400" b="1" dirty="0" smtClean="0"/>
              <a:t>homophonic &amp; polyphonic </a:t>
            </a:r>
            <a:r>
              <a:rPr lang="en-GB" sz="2400" dirty="0" smtClean="0"/>
              <a:t>sections</a:t>
            </a:r>
          </a:p>
          <a:p>
            <a:pPr lvl="4"/>
            <a:endParaRPr lang="en-GB" dirty="0" smtClean="0"/>
          </a:p>
          <a:p>
            <a:pPr lvl="4"/>
            <a:endParaRPr lang="en-GB" dirty="0" smtClean="0"/>
          </a:p>
          <a:p>
            <a:pPr lvl="4"/>
            <a:endParaRPr lang="en-GB" b="1" dirty="0" smtClean="0"/>
          </a:p>
          <a:p>
            <a:pPr lvl="4"/>
            <a:endParaRPr lang="en-GB" b="1" dirty="0" smtClean="0"/>
          </a:p>
          <a:p>
            <a:pPr lvl="4"/>
            <a:endParaRPr lang="en-GB" b="1" dirty="0" smtClean="0"/>
          </a:p>
          <a:p>
            <a:pPr lvl="4"/>
            <a:endParaRPr lang="en-GB" dirty="0"/>
          </a:p>
          <a:p>
            <a:endParaRPr lang="en-I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4005064"/>
            <a:ext cx="1834043" cy="194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807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en-GB" sz="5400" b="1" dirty="0" smtClean="0"/>
              <a:t>Choice Work 5</a:t>
            </a:r>
            <a:endParaRPr lang="en-GB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124744"/>
            <a:ext cx="8568952" cy="5472608"/>
          </a:xfrm>
        </p:spPr>
        <p:txBody>
          <a:bodyPr>
            <a:normAutofit fontScale="85000" lnSpcReduction="10000"/>
          </a:bodyPr>
          <a:lstStyle/>
          <a:p>
            <a:r>
              <a:rPr lang="en-GB" sz="2800" b="1" dirty="0" smtClean="0"/>
              <a:t>Category: </a:t>
            </a:r>
            <a:r>
              <a:rPr lang="en-GB" sz="2800" dirty="0" smtClean="0"/>
              <a:t>Illustrative &amp; Film Music</a:t>
            </a:r>
          </a:p>
          <a:p>
            <a:r>
              <a:rPr lang="en-GB" sz="2800" b="1" dirty="0" smtClean="0"/>
              <a:t>Name of work: </a:t>
            </a:r>
            <a:r>
              <a:rPr lang="en-GB" sz="2800" dirty="0" smtClean="0"/>
              <a:t>Concerning Hobbits </a:t>
            </a:r>
            <a:r>
              <a:rPr lang="en-GB" sz="2800" i="1" dirty="0" smtClean="0"/>
              <a:t>(from Lord of the Rings: The Fellowship of the Ring)</a:t>
            </a:r>
          </a:p>
          <a:p>
            <a:r>
              <a:rPr lang="en-GB" sz="2800" b="1" dirty="0" smtClean="0"/>
              <a:t>Composer: </a:t>
            </a:r>
            <a:r>
              <a:rPr lang="en-GB" sz="2800" dirty="0" smtClean="0"/>
              <a:t>Howard Shore</a:t>
            </a:r>
          </a:p>
          <a:p>
            <a:endParaRPr lang="en-GB" sz="2800" b="1" dirty="0" smtClean="0"/>
          </a:p>
          <a:p>
            <a:endParaRPr lang="en-GB" sz="2800" b="1" dirty="0"/>
          </a:p>
          <a:p>
            <a:r>
              <a:rPr lang="en-GB" sz="2800" b="1" dirty="0" smtClean="0"/>
              <a:t>Features: </a:t>
            </a:r>
            <a:endParaRPr lang="en-GB" sz="2800" dirty="0"/>
          </a:p>
          <a:p>
            <a:pPr lvl="3"/>
            <a:r>
              <a:rPr lang="en-GB" sz="2400" b="1" dirty="0" smtClean="0"/>
              <a:t>Intro = pizzicato strings </a:t>
            </a:r>
            <a:r>
              <a:rPr lang="en-GB" sz="2400" i="1" dirty="0" smtClean="0"/>
              <a:t>(nibble Hobbits)</a:t>
            </a:r>
          </a:p>
          <a:p>
            <a:pPr lvl="3"/>
            <a:r>
              <a:rPr lang="en-GB" sz="2400" dirty="0" smtClean="0"/>
              <a:t>Key = both  </a:t>
            </a:r>
            <a:r>
              <a:rPr lang="en-GB" sz="2400" b="1" dirty="0" smtClean="0"/>
              <a:t>Major </a:t>
            </a:r>
            <a:r>
              <a:rPr lang="en-GB" sz="2400" b="1" i="1" dirty="0" smtClean="0"/>
              <a:t>(happy) </a:t>
            </a:r>
            <a:r>
              <a:rPr lang="en-GB" sz="2400" b="1" dirty="0" smtClean="0"/>
              <a:t>&amp; Modal </a:t>
            </a:r>
            <a:r>
              <a:rPr lang="en-GB" sz="2400" b="1" i="1" dirty="0" smtClean="0"/>
              <a:t>(old &amp; ancient sounding)</a:t>
            </a:r>
          </a:p>
          <a:p>
            <a:pPr lvl="3"/>
            <a:r>
              <a:rPr lang="en-GB" sz="2400" b="1" dirty="0" smtClean="0"/>
              <a:t>Folk instruments </a:t>
            </a:r>
            <a:r>
              <a:rPr lang="en-GB" sz="2400" dirty="0" smtClean="0"/>
              <a:t>used are </a:t>
            </a:r>
            <a:r>
              <a:rPr lang="en-GB" sz="2400" b="1" dirty="0" smtClean="0"/>
              <a:t>whistle</a:t>
            </a:r>
            <a:r>
              <a:rPr lang="en-GB" sz="2400" dirty="0" smtClean="0"/>
              <a:t> </a:t>
            </a:r>
            <a:r>
              <a:rPr lang="en-GB" sz="2400" i="1" dirty="0" smtClean="0"/>
              <a:t>(ornamentation</a:t>
            </a:r>
            <a:r>
              <a:rPr lang="en-GB" sz="2400" dirty="0" smtClean="0"/>
              <a:t>), </a:t>
            </a:r>
            <a:r>
              <a:rPr lang="en-GB" sz="2400" b="1" dirty="0" smtClean="0"/>
              <a:t>fiddle</a:t>
            </a:r>
            <a:r>
              <a:rPr lang="en-GB" sz="2400" dirty="0" smtClean="0"/>
              <a:t> &amp; </a:t>
            </a:r>
            <a:r>
              <a:rPr lang="en-GB" sz="2400" b="1" dirty="0" smtClean="0"/>
              <a:t>accordion</a:t>
            </a:r>
            <a:r>
              <a:rPr lang="en-GB" sz="2400" dirty="0" smtClean="0"/>
              <a:t> </a:t>
            </a:r>
            <a:r>
              <a:rPr lang="en-GB" sz="2400" i="1" dirty="0" smtClean="0"/>
              <a:t>(suggests simple country life)</a:t>
            </a:r>
            <a:r>
              <a:rPr lang="en-GB" sz="2400" dirty="0" smtClean="0"/>
              <a:t>	</a:t>
            </a:r>
          </a:p>
          <a:p>
            <a:pPr lvl="3"/>
            <a:r>
              <a:rPr lang="en-GB" sz="2400" dirty="0" smtClean="0"/>
              <a:t>Opening melody has a </a:t>
            </a:r>
            <a:r>
              <a:rPr lang="en-GB" sz="2400" b="1" dirty="0" smtClean="0"/>
              <a:t>narrow range </a:t>
            </a:r>
            <a:r>
              <a:rPr lang="en-GB" sz="2400" i="1" dirty="0" smtClean="0"/>
              <a:t>(Hobbit’s small size)</a:t>
            </a:r>
          </a:p>
          <a:p>
            <a:pPr lvl="3"/>
            <a:r>
              <a:rPr lang="en-GB" sz="2400" b="1" dirty="0" smtClean="0"/>
              <a:t>Ternary form ABA</a:t>
            </a:r>
          </a:p>
          <a:p>
            <a:pPr lvl="3"/>
            <a:endParaRPr lang="en-GB" b="1" dirty="0" smtClean="0"/>
          </a:p>
          <a:p>
            <a:pPr marL="3657600" lvl="8" indent="0">
              <a:buNone/>
            </a:pPr>
            <a:r>
              <a:rPr lang="en-GB" b="1" dirty="0"/>
              <a:t> </a:t>
            </a:r>
            <a:r>
              <a:rPr lang="en-GB" b="1" dirty="0" smtClean="0"/>
              <a:t>     </a:t>
            </a:r>
          </a:p>
          <a:p>
            <a:pPr lvl="4"/>
            <a:endParaRPr lang="en-GB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060848"/>
            <a:ext cx="4157027" cy="1725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93674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en-GB" sz="4800" b="1" dirty="0" smtClean="0"/>
              <a:t>Choice Work 6</a:t>
            </a:r>
            <a:endParaRPr lang="en-GB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980728"/>
            <a:ext cx="8640960" cy="5688632"/>
          </a:xfrm>
        </p:spPr>
        <p:txBody>
          <a:bodyPr>
            <a:normAutofit fontScale="92500" lnSpcReduction="20000"/>
          </a:bodyPr>
          <a:lstStyle/>
          <a:p>
            <a:r>
              <a:rPr lang="en-GB" sz="2400" b="1" dirty="0" smtClean="0"/>
              <a:t>Category: </a:t>
            </a:r>
            <a:r>
              <a:rPr lang="en-GB" sz="2400" dirty="0" smtClean="0"/>
              <a:t>Concert overtures, overtures, instrumental preludes or intermezzi from stage musicals, plays, operettas, operas or oratorios</a:t>
            </a:r>
          </a:p>
          <a:p>
            <a:r>
              <a:rPr lang="en-GB" sz="2400" b="1" dirty="0" smtClean="0"/>
              <a:t>Name of work: </a:t>
            </a:r>
            <a:r>
              <a:rPr lang="en-GB" sz="2400" dirty="0" smtClean="0"/>
              <a:t>Overture to Oklahoma! (from the musical Oklahoma! Which is set in the Southern US state of Oklahoma – cowboys)</a:t>
            </a:r>
          </a:p>
          <a:p>
            <a:r>
              <a:rPr lang="en-GB" sz="2400" b="1" dirty="0" smtClean="0"/>
              <a:t>Composer: </a:t>
            </a:r>
            <a:r>
              <a:rPr lang="en-GB" sz="2400" dirty="0" smtClean="0"/>
              <a:t>Richard Rogers </a:t>
            </a:r>
          </a:p>
          <a:p>
            <a:pPr marL="0" indent="0">
              <a:buNone/>
            </a:pPr>
            <a:r>
              <a:rPr lang="en-GB" sz="2400" dirty="0" smtClean="0"/>
              <a:t>(collaborated for the lyrics </a:t>
            </a:r>
          </a:p>
          <a:p>
            <a:pPr marL="0" indent="0">
              <a:buNone/>
            </a:pPr>
            <a:r>
              <a:rPr lang="en-GB" sz="2400" dirty="0" smtClean="0"/>
              <a:t>of the songs with Oscar Hammerstein)</a:t>
            </a:r>
          </a:p>
          <a:p>
            <a:r>
              <a:rPr lang="en-GB" sz="2600" b="1" dirty="0" smtClean="0"/>
              <a:t>Features:</a:t>
            </a:r>
          </a:p>
          <a:p>
            <a:pPr lvl="4">
              <a:lnSpc>
                <a:spcPct val="120000"/>
              </a:lnSpc>
            </a:pPr>
            <a:r>
              <a:rPr lang="en-GB" sz="2100" dirty="0" smtClean="0"/>
              <a:t>The </a:t>
            </a:r>
            <a:r>
              <a:rPr lang="en-GB" sz="2100" b="1" dirty="0" smtClean="0"/>
              <a:t>overture was written as an introduction </a:t>
            </a:r>
            <a:r>
              <a:rPr lang="en-GB" sz="2100" dirty="0" smtClean="0"/>
              <a:t>to the musical &amp; </a:t>
            </a:r>
            <a:r>
              <a:rPr lang="en-GB" sz="2100" b="1" dirty="0" smtClean="0"/>
              <a:t>contains numerous songs </a:t>
            </a:r>
            <a:r>
              <a:rPr lang="en-GB" sz="2100" dirty="0" smtClean="0"/>
              <a:t>(played by orchestra – no voices)  from the musical to prepare the audience for the show.</a:t>
            </a:r>
          </a:p>
          <a:p>
            <a:pPr lvl="4">
              <a:lnSpc>
                <a:spcPct val="120000"/>
              </a:lnSpc>
            </a:pPr>
            <a:r>
              <a:rPr lang="en-GB" sz="2100" dirty="0" smtClean="0"/>
              <a:t>All tunes are in a </a:t>
            </a:r>
            <a:r>
              <a:rPr lang="en-GB" sz="2100" b="1" dirty="0" smtClean="0"/>
              <a:t>major key</a:t>
            </a:r>
          </a:p>
          <a:p>
            <a:pPr lvl="4">
              <a:lnSpc>
                <a:spcPct val="120000"/>
              </a:lnSpc>
            </a:pPr>
            <a:r>
              <a:rPr lang="en-GB" sz="2100" dirty="0" smtClean="0"/>
              <a:t>Tempo = </a:t>
            </a:r>
            <a:r>
              <a:rPr lang="en-GB" sz="2100" b="1" dirty="0" smtClean="0"/>
              <a:t>fast &amp; lively</a:t>
            </a:r>
          </a:p>
          <a:p>
            <a:pPr lvl="4">
              <a:lnSpc>
                <a:spcPct val="120000"/>
              </a:lnSpc>
            </a:pPr>
            <a:r>
              <a:rPr lang="en-GB" sz="2100" dirty="0" smtClean="0"/>
              <a:t>Begins with a </a:t>
            </a:r>
            <a:r>
              <a:rPr lang="en-GB" sz="2100" b="1" dirty="0" smtClean="0"/>
              <a:t>long trill on violins</a:t>
            </a:r>
          </a:p>
          <a:p>
            <a:pPr lvl="4">
              <a:lnSpc>
                <a:spcPct val="120000"/>
              </a:lnSpc>
            </a:pPr>
            <a:r>
              <a:rPr lang="en-GB" sz="2100" dirty="0" smtClean="0"/>
              <a:t>Music become </a:t>
            </a:r>
            <a:r>
              <a:rPr lang="en-GB" sz="2100" b="1" dirty="0" smtClean="0"/>
              <a:t>pianissimo (</a:t>
            </a:r>
            <a:r>
              <a:rPr lang="en-GB" sz="2100" b="1" dirty="0" err="1" smtClean="0"/>
              <a:t>ppp</a:t>
            </a:r>
            <a:r>
              <a:rPr lang="en-GB" sz="2100" dirty="0" smtClean="0"/>
              <a:t>) at the end and then suddenly </a:t>
            </a:r>
            <a:r>
              <a:rPr lang="en-GB" sz="2100" b="1" dirty="0" smtClean="0"/>
              <a:t>louder (crescendo)</a:t>
            </a:r>
            <a:r>
              <a:rPr lang="en-GB" sz="2100" dirty="0" smtClean="0"/>
              <a:t> in the  final few bars</a:t>
            </a:r>
          </a:p>
          <a:p>
            <a:pPr lvl="4"/>
            <a:endParaRPr lang="en-GB" dirty="0" smtClean="0"/>
          </a:p>
          <a:p>
            <a:pPr lvl="4"/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142697"/>
            <a:ext cx="2024658" cy="1346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947712"/>
            <a:ext cx="17145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3301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547</Words>
  <Application>Microsoft Office PowerPoint</Application>
  <PresentationFormat>On-screen Show (4:3)</PresentationFormat>
  <Paragraphs>76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Choice Works </vt:lpstr>
      <vt:lpstr>Choice Work 1</vt:lpstr>
      <vt:lpstr>Choice Work 2:</vt:lpstr>
      <vt:lpstr>Choice Work 3</vt:lpstr>
      <vt:lpstr>Choice Work 4</vt:lpstr>
      <vt:lpstr>Choice Work 5</vt:lpstr>
      <vt:lpstr>Choice Work 6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Choice Works</dc:title>
  <dc:creator>user</dc:creator>
  <cp:lastModifiedBy>user</cp:lastModifiedBy>
  <cp:revision>10</cp:revision>
  <dcterms:created xsi:type="dcterms:W3CDTF">2015-03-02T21:22:00Z</dcterms:created>
  <dcterms:modified xsi:type="dcterms:W3CDTF">2015-04-27T18:24:33Z</dcterms:modified>
</cp:coreProperties>
</file>