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3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3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2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9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7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8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85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8329-D97F-4A74-BA65-BAFD9371316D}" type="datetimeFigureOut">
              <a:rPr lang="en-GB" smtClean="0"/>
              <a:t>19/01/2015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54ADE-7E4E-4BB4-8E38-5FB7EFC1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3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General Study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136904" cy="1752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Question 10 – 20 marks</a:t>
            </a:r>
          </a:p>
          <a:p>
            <a:r>
              <a:rPr lang="en-GB" dirty="0" smtClean="0"/>
              <a:t>Higher Level = 2x pieces of music &amp; 3 musical features</a:t>
            </a:r>
          </a:p>
          <a:p>
            <a:r>
              <a:rPr lang="en-GB" dirty="0" smtClean="0"/>
              <a:t>Ordinary Level = 2x pieces of music &amp; 2 musical features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90" y="215509"/>
            <a:ext cx="2083397" cy="278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062" y="66203"/>
            <a:ext cx="1950281" cy="293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323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prstClr val="black"/>
                </a:solidFill>
              </a:rPr>
              <a:t>Musical Feature 3: Mood created (using tempo, dynamics &amp; tonality/key)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i="1" dirty="0" smtClean="0">
                <a:ea typeface="Calibri"/>
                <a:cs typeface="Times New Roman"/>
              </a:rPr>
              <a:t>B. Jaws: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Mood =  Tense/Terrifying/Suspense. </a:t>
            </a:r>
            <a:r>
              <a:rPr lang="en-GB" dirty="0" smtClean="0">
                <a:ea typeface="Calibri"/>
                <a:cs typeface="Times New Roman"/>
              </a:rPr>
              <a:t>The story of a great </a:t>
            </a:r>
            <a:r>
              <a:rPr lang="en-GB" dirty="0">
                <a:ea typeface="Calibri"/>
                <a:cs typeface="Times New Roman"/>
              </a:rPr>
              <a:t>white shark rising through the depths to attack a victim or terrorise sailors and </a:t>
            </a:r>
            <a:r>
              <a:rPr lang="en-GB" dirty="0" smtClean="0">
                <a:ea typeface="Calibri"/>
                <a:cs typeface="Times New Roman"/>
              </a:rPr>
              <a:t>swimmers.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Tempo: begins </a:t>
            </a:r>
            <a:r>
              <a:rPr lang="en-GB" b="1" i="1" dirty="0">
                <a:ea typeface="Calibri"/>
                <a:cs typeface="Times New Roman"/>
              </a:rPr>
              <a:t>very slowly </a:t>
            </a:r>
            <a:r>
              <a:rPr lang="en-GB" dirty="0">
                <a:ea typeface="Calibri"/>
                <a:cs typeface="Times New Roman"/>
              </a:rPr>
              <a:t>and with exaggerated pauses </a:t>
            </a:r>
            <a:r>
              <a:rPr lang="en-GB" b="1" i="1" dirty="0">
                <a:ea typeface="Calibri"/>
                <a:cs typeface="Times New Roman"/>
              </a:rPr>
              <a:t>it speeds up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(shark </a:t>
            </a:r>
            <a:r>
              <a:rPr lang="en-GB" dirty="0">
                <a:ea typeface="Calibri"/>
                <a:cs typeface="Times New Roman"/>
              </a:rPr>
              <a:t>lurking in the depths &amp; springing to life when it spots its </a:t>
            </a:r>
            <a:r>
              <a:rPr lang="en-GB" dirty="0" smtClean="0">
                <a:ea typeface="Calibri"/>
                <a:cs typeface="Times New Roman"/>
              </a:rPr>
              <a:t>prey</a:t>
            </a:r>
            <a:r>
              <a:rPr lang="en-GB" dirty="0"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Dynamics</a:t>
            </a:r>
            <a:r>
              <a:rPr lang="en-GB" dirty="0" smtClean="0">
                <a:ea typeface="Calibri"/>
                <a:cs typeface="Times New Roman"/>
              </a:rPr>
              <a:t>: </a:t>
            </a:r>
            <a:r>
              <a:rPr lang="en-GB" b="1" i="1" dirty="0" smtClean="0">
                <a:ea typeface="Calibri"/>
                <a:cs typeface="Times New Roman"/>
              </a:rPr>
              <a:t>very </a:t>
            </a:r>
            <a:r>
              <a:rPr lang="en-GB" b="1" i="1" dirty="0">
                <a:ea typeface="Calibri"/>
                <a:cs typeface="Times New Roman"/>
              </a:rPr>
              <a:t>dramatic </a:t>
            </a:r>
            <a:r>
              <a:rPr lang="en-GB" dirty="0">
                <a:ea typeface="Calibri"/>
                <a:cs typeface="Times New Roman"/>
              </a:rPr>
              <a:t>with </a:t>
            </a:r>
            <a:r>
              <a:rPr lang="en-GB" b="1" i="1" dirty="0">
                <a:ea typeface="Calibri"/>
                <a:cs typeface="Times New Roman"/>
              </a:rPr>
              <a:t>extreme crescendos &amp; decrescendos </a:t>
            </a:r>
            <a:r>
              <a:rPr lang="en-GB" dirty="0">
                <a:ea typeface="Calibri"/>
                <a:cs typeface="Times New Roman"/>
              </a:rPr>
              <a:t>creating tension &amp; suspense.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Tonality/Key =  also mostly </a:t>
            </a:r>
            <a:r>
              <a:rPr lang="en-GB" b="1" i="1" dirty="0">
                <a:ea typeface="Calibri"/>
                <a:cs typeface="Times New Roman"/>
              </a:rPr>
              <a:t>minor </a:t>
            </a:r>
            <a:r>
              <a:rPr lang="en-GB" dirty="0" smtClean="0">
                <a:ea typeface="Calibri"/>
                <a:cs typeface="Times New Roman"/>
              </a:rPr>
              <a:t>(unpleasant swim </a:t>
            </a:r>
            <a:r>
              <a:rPr lang="en-GB" dirty="0">
                <a:ea typeface="Calibri"/>
                <a:cs typeface="Times New Roman"/>
              </a:rPr>
              <a:t>a great white </a:t>
            </a:r>
            <a:r>
              <a:rPr lang="en-GB" dirty="0" smtClean="0">
                <a:ea typeface="Calibri"/>
                <a:cs typeface="Times New Roman"/>
              </a:rPr>
              <a:t>shark)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389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u="sng" dirty="0">
                <a:ea typeface="Calibri"/>
                <a:cs typeface="Times New Roman"/>
              </a:rPr>
              <a:t>Name of general study:</a:t>
            </a:r>
            <a:r>
              <a:rPr lang="en-GB" sz="2800" dirty="0">
                <a:ea typeface="Calibri"/>
                <a:cs typeface="Times New Roman"/>
              </a:rPr>
              <a:t> </a:t>
            </a:r>
            <a:endParaRPr lang="en-GB" sz="2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 smtClean="0">
                <a:ea typeface="Calibri"/>
                <a:cs typeface="Times New Roman"/>
              </a:rPr>
              <a:t>The </a:t>
            </a:r>
            <a:r>
              <a:rPr lang="en-GB" sz="2800" dirty="0">
                <a:ea typeface="Calibri"/>
                <a:cs typeface="Times New Roman"/>
              </a:rPr>
              <a:t>film music of John Williams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u="sng" dirty="0">
                <a:ea typeface="Calibri"/>
                <a:cs typeface="Times New Roman"/>
              </a:rPr>
              <a:t>Category:</a:t>
            </a:r>
            <a:r>
              <a:rPr lang="en-GB" sz="2800" dirty="0">
                <a:ea typeface="Calibri"/>
                <a:cs typeface="Times New Roman"/>
              </a:rPr>
              <a:t> Day-to-day Music: Film music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u="sng" dirty="0">
                <a:ea typeface="Calibri"/>
                <a:cs typeface="Times New Roman"/>
              </a:rPr>
              <a:t>Two pieces of music and their composer/performer:  </a:t>
            </a:r>
            <a:endParaRPr lang="en-GB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"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a. The </a:t>
            </a:r>
            <a:r>
              <a:rPr lang="en-GB" sz="2800" dirty="0">
                <a:ea typeface="Calibri"/>
                <a:cs typeface="Times New Roman"/>
              </a:rPr>
              <a:t>theme from Schindler’s </a:t>
            </a:r>
            <a:r>
              <a:rPr lang="en-GB" sz="2800" dirty="0" smtClean="0">
                <a:ea typeface="Calibri"/>
                <a:cs typeface="Times New Roman"/>
              </a:rPr>
              <a:t>List – John Williams</a:t>
            </a:r>
            <a:endParaRPr lang="en-GB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"/>
            </a:pP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b. The theme from Jaws – John Williams</a:t>
            </a:r>
            <a:endParaRPr lang="en-GB" sz="2800" dirty="0">
              <a:ea typeface="Calibri"/>
              <a:cs typeface="Times New Roman"/>
            </a:endParaRP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4" y="548680"/>
            <a:ext cx="309674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32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Musical feature 1:  Melody (Use of Intervals – Long &amp; Short)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GB" b="1" i="1" dirty="0" smtClean="0"/>
              <a:t>Schindler’s List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Many </a:t>
            </a:r>
            <a:r>
              <a:rPr lang="en-GB" b="1" dirty="0">
                <a:ea typeface="Calibri"/>
                <a:cs typeface="Times New Roman"/>
              </a:rPr>
              <a:t>unusual intervals used </a:t>
            </a:r>
            <a:r>
              <a:rPr lang="en-GB" b="1" dirty="0" smtClean="0">
                <a:ea typeface="Calibri"/>
                <a:cs typeface="Times New Roman"/>
              </a:rPr>
              <a:t> - do </a:t>
            </a:r>
            <a:r>
              <a:rPr lang="en-GB" b="1" dirty="0">
                <a:ea typeface="Calibri"/>
                <a:cs typeface="Times New Roman"/>
              </a:rPr>
              <a:t>not follow the rules of composition</a:t>
            </a:r>
            <a:r>
              <a:rPr lang="en-GB" dirty="0"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Begins with </a:t>
            </a:r>
            <a:r>
              <a:rPr lang="en-GB" b="1" dirty="0" smtClean="0">
                <a:ea typeface="Calibri"/>
                <a:cs typeface="Times New Roman"/>
              </a:rPr>
              <a:t>leap </a:t>
            </a:r>
            <a:r>
              <a:rPr lang="en-GB" b="1" dirty="0">
                <a:ea typeface="Calibri"/>
                <a:cs typeface="Times New Roman"/>
              </a:rPr>
              <a:t>of an </a:t>
            </a:r>
            <a:r>
              <a:rPr lang="en-GB" b="1" dirty="0" smtClean="0">
                <a:ea typeface="Calibri"/>
                <a:cs typeface="Times New Roman"/>
              </a:rPr>
              <a:t>octave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Has many </a:t>
            </a:r>
            <a:r>
              <a:rPr lang="en-GB" dirty="0">
                <a:ea typeface="Calibri"/>
                <a:cs typeface="Times New Roman"/>
              </a:rPr>
              <a:t>leaps of a</a:t>
            </a:r>
            <a:r>
              <a:rPr lang="en-GB" b="1" dirty="0">
                <a:ea typeface="Calibri"/>
                <a:cs typeface="Times New Roman"/>
              </a:rPr>
              <a:t> seventh </a:t>
            </a:r>
            <a:endParaRPr lang="en-GB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ea typeface="Calibri"/>
                <a:cs typeface="Times New Roman"/>
              </a:rPr>
              <a:t>Leaps of over </a:t>
            </a:r>
            <a:r>
              <a:rPr lang="en-GB" b="1" dirty="0">
                <a:ea typeface="Calibri"/>
                <a:cs typeface="Times New Roman"/>
              </a:rPr>
              <a:t>an octave e.g. 9</a:t>
            </a:r>
            <a:r>
              <a:rPr lang="en-GB" b="1" baseline="30000" dirty="0">
                <a:ea typeface="Calibri"/>
                <a:cs typeface="Times New Roman"/>
              </a:rPr>
              <a:t>th</a:t>
            </a:r>
            <a:r>
              <a:rPr lang="en-GB" dirty="0">
                <a:ea typeface="Calibri"/>
                <a:cs typeface="Times New Roman"/>
              </a:rPr>
              <a:t> are often used.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a typeface="Calibri"/>
                <a:cs typeface="Times New Roman"/>
              </a:rPr>
              <a:t>I don’t think they sound out of place at all </a:t>
            </a:r>
            <a:r>
              <a:rPr lang="en-GB" dirty="0" smtClean="0">
                <a:ea typeface="Calibri"/>
                <a:cs typeface="Times New Roman"/>
              </a:rPr>
              <a:t>– melody always comes back </a:t>
            </a:r>
            <a:r>
              <a:rPr lang="en-GB" dirty="0">
                <a:ea typeface="Calibri"/>
                <a:cs typeface="Times New Roman"/>
              </a:rPr>
              <a:t>within this </a:t>
            </a:r>
            <a:r>
              <a:rPr lang="en-GB" dirty="0" smtClean="0">
                <a:ea typeface="Calibri"/>
                <a:cs typeface="Times New Roman"/>
              </a:rPr>
              <a:t>leap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177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60649"/>
            <a:ext cx="4634023" cy="655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63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prstClr val="black"/>
                </a:solidFill>
              </a:rPr>
              <a:t>Musical feature 1:  Melody (Use of Intervals – Long &amp; Short)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b="1" i="1" dirty="0" smtClean="0"/>
              <a:t>B. Jaws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A much </a:t>
            </a:r>
            <a:r>
              <a:rPr lang="en-GB" b="1" dirty="0">
                <a:ea typeface="Calibri"/>
                <a:cs typeface="Times New Roman"/>
              </a:rPr>
              <a:t>smaller </a:t>
            </a:r>
            <a:r>
              <a:rPr lang="en-GB" b="1" dirty="0" smtClean="0">
                <a:ea typeface="Calibri"/>
                <a:cs typeface="Times New Roman"/>
              </a:rPr>
              <a:t>interval </a:t>
            </a:r>
            <a:r>
              <a:rPr lang="en-GB" dirty="0" smtClean="0">
                <a:ea typeface="Calibri"/>
                <a:cs typeface="Times New Roman"/>
              </a:rPr>
              <a:t>used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Bass part </a:t>
            </a:r>
            <a:r>
              <a:rPr lang="en-GB" dirty="0">
                <a:ea typeface="Calibri"/>
                <a:cs typeface="Times New Roman"/>
              </a:rPr>
              <a:t>repeats the </a:t>
            </a:r>
            <a:r>
              <a:rPr lang="en-GB" b="1" dirty="0">
                <a:ea typeface="Calibri"/>
                <a:cs typeface="Times New Roman"/>
              </a:rPr>
              <a:t>interval of a semitone </a:t>
            </a:r>
            <a:r>
              <a:rPr lang="en-GB" dirty="0">
                <a:ea typeface="Calibri"/>
                <a:cs typeface="Times New Roman"/>
              </a:rPr>
              <a:t>(half-step) between notes.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ea typeface="Calibri"/>
                <a:cs typeface="Times New Roman"/>
              </a:rPr>
              <a:t>Incredibly </a:t>
            </a:r>
            <a:r>
              <a:rPr lang="en-GB" b="1" dirty="0">
                <a:ea typeface="Calibri"/>
                <a:cs typeface="Times New Roman"/>
              </a:rPr>
              <a:t>small in comparison </a:t>
            </a:r>
            <a:r>
              <a:rPr lang="en-GB" dirty="0">
                <a:ea typeface="Calibri"/>
                <a:cs typeface="Times New Roman"/>
              </a:rPr>
              <a:t>but is still </a:t>
            </a:r>
            <a:r>
              <a:rPr lang="en-GB" dirty="0" smtClean="0">
                <a:ea typeface="Calibri"/>
                <a:cs typeface="Times New Roman"/>
              </a:rPr>
              <a:t>very effective </a:t>
            </a:r>
            <a:r>
              <a:rPr lang="en-GB" dirty="0">
                <a:ea typeface="Calibri"/>
                <a:cs typeface="Times New Roman"/>
              </a:rPr>
              <a:t>&amp; memorable to the listener</a:t>
            </a:r>
            <a:r>
              <a:rPr lang="en-GB" dirty="0" smtClean="0">
                <a:ea typeface="Calibri"/>
                <a:cs typeface="Times New Roman"/>
              </a:rPr>
              <a:t>.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70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8028"/>
            <a:ext cx="4608512" cy="652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1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4976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Musical Feature 2: Instrumentation (Help tell the story – Underscore &amp; Sound effects)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A. Schindler’s List: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3400" b="1" dirty="0" smtClean="0">
                <a:ea typeface="Calibri"/>
                <a:cs typeface="Times New Roman"/>
              </a:rPr>
              <a:t>Solo </a:t>
            </a:r>
            <a:r>
              <a:rPr lang="en-GB" sz="3400" b="1" dirty="0">
                <a:ea typeface="Calibri"/>
                <a:cs typeface="Times New Roman"/>
              </a:rPr>
              <a:t>violin </a:t>
            </a:r>
            <a:r>
              <a:rPr lang="en-GB" sz="3400" dirty="0" smtClean="0">
                <a:ea typeface="Calibri"/>
                <a:cs typeface="Times New Roman"/>
              </a:rPr>
              <a:t>plays the melody</a:t>
            </a:r>
            <a:endParaRPr lang="en-GB" sz="34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3400" dirty="0" smtClean="0">
                <a:ea typeface="Calibri"/>
                <a:cs typeface="Times New Roman"/>
              </a:rPr>
              <a:t>Much </a:t>
            </a:r>
            <a:r>
              <a:rPr lang="en-GB" sz="3400" b="1" dirty="0">
                <a:ea typeface="Calibri"/>
                <a:cs typeface="Times New Roman"/>
              </a:rPr>
              <a:t>more personal sounding than a bigger group of instruments.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3400" b="1" dirty="0" smtClean="0">
                <a:ea typeface="Calibri"/>
                <a:cs typeface="Times New Roman"/>
              </a:rPr>
              <a:t>Represents </a:t>
            </a:r>
            <a:r>
              <a:rPr lang="en-GB" sz="3400" b="1" dirty="0">
                <a:ea typeface="Calibri"/>
                <a:cs typeface="Times New Roman"/>
              </a:rPr>
              <a:t>the individual pain experienced by each Jew </a:t>
            </a:r>
            <a:endParaRPr lang="en-GB" sz="3400" b="1" dirty="0" smtClean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3400" dirty="0" smtClean="0">
                <a:ea typeface="Calibri"/>
                <a:cs typeface="Times New Roman"/>
              </a:rPr>
              <a:t>Good </a:t>
            </a:r>
            <a:r>
              <a:rPr lang="en-GB" sz="3400" dirty="0">
                <a:ea typeface="Calibri"/>
                <a:cs typeface="Times New Roman"/>
              </a:rPr>
              <a:t>choice as it </a:t>
            </a:r>
            <a:r>
              <a:rPr lang="en-GB" sz="3400" b="1" dirty="0">
                <a:ea typeface="Calibri"/>
                <a:cs typeface="Times New Roman"/>
              </a:rPr>
              <a:t>can play the wide range of notes </a:t>
            </a:r>
            <a:r>
              <a:rPr lang="en-GB" sz="3400" dirty="0">
                <a:ea typeface="Calibri"/>
                <a:cs typeface="Times New Roman"/>
              </a:rPr>
              <a:t>in this melody with </a:t>
            </a:r>
            <a:r>
              <a:rPr lang="en-GB" sz="3400" dirty="0" smtClean="0">
                <a:ea typeface="Calibri"/>
                <a:cs typeface="Times New Roman"/>
              </a:rPr>
              <a:t>ease and </a:t>
            </a:r>
            <a:r>
              <a:rPr lang="en-GB" sz="3400" b="1" dirty="0">
                <a:ea typeface="Calibri"/>
                <a:cs typeface="Times New Roman"/>
              </a:rPr>
              <a:t>can produce rich vibrato &amp; legato notes </a:t>
            </a:r>
            <a:r>
              <a:rPr lang="en-GB" sz="3400" b="1" dirty="0" smtClean="0">
                <a:ea typeface="Calibri"/>
                <a:cs typeface="Times New Roman"/>
              </a:rPr>
              <a:t>(</a:t>
            </a:r>
            <a:r>
              <a:rPr lang="en-GB" sz="3400" dirty="0" smtClean="0">
                <a:ea typeface="Calibri"/>
                <a:cs typeface="Times New Roman"/>
              </a:rPr>
              <a:t>adding </a:t>
            </a:r>
            <a:r>
              <a:rPr lang="en-GB" sz="3400" dirty="0">
                <a:ea typeface="Calibri"/>
                <a:cs typeface="Times New Roman"/>
              </a:rPr>
              <a:t>to the emotion </a:t>
            </a:r>
            <a:r>
              <a:rPr lang="en-GB" sz="3400" dirty="0" smtClean="0">
                <a:ea typeface="Calibri"/>
                <a:cs typeface="Times New Roman"/>
              </a:rPr>
              <a:t>of </a:t>
            </a:r>
            <a:r>
              <a:rPr lang="en-GB" sz="3400" dirty="0">
                <a:ea typeface="Calibri"/>
                <a:cs typeface="Times New Roman"/>
              </a:rPr>
              <a:t>this sad </a:t>
            </a:r>
            <a:r>
              <a:rPr lang="en-GB" sz="3400" dirty="0" smtClean="0">
                <a:ea typeface="Calibri"/>
                <a:cs typeface="Times New Roman"/>
              </a:rPr>
              <a:t>story</a:t>
            </a:r>
            <a:r>
              <a:rPr lang="en-GB" sz="3400" dirty="0"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80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prstClr val="black"/>
                </a:solidFill>
              </a:rPr>
              <a:t>Musical Feature 2: Instrumentation (Help tell the story – Underscore &amp; Sound effects)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i="1" dirty="0" smtClean="0">
                <a:ea typeface="Calibri"/>
                <a:cs typeface="Times New Roman"/>
              </a:rPr>
              <a:t>B. Jaws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Paint picture of </a:t>
            </a:r>
            <a:r>
              <a:rPr lang="en-GB" b="1" dirty="0" smtClean="0">
                <a:ea typeface="Calibri"/>
                <a:cs typeface="Times New Roman"/>
              </a:rPr>
              <a:t>shark attack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Beginning = bassoons &amp;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>
                <a:ea typeface="Calibri"/>
                <a:cs typeface="Times New Roman"/>
              </a:rPr>
              <a:t>double </a:t>
            </a:r>
            <a:r>
              <a:rPr lang="en-GB" b="1" dirty="0" smtClean="0">
                <a:ea typeface="Calibri"/>
                <a:cs typeface="Times New Roman"/>
              </a:rPr>
              <a:t>basses </a:t>
            </a:r>
            <a:r>
              <a:rPr lang="en-GB" dirty="0">
                <a:ea typeface="Calibri"/>
                <a:cs typeface="Times New Roman"/>
              </a:rPr>
              <a:t>are all played at a </a:t>
            </a:r>
            <a:r>
              <a:rPr lang="en-GB" b="1" dirty="0">
                <a:ea typeface="Calibri"/>
                <a:cs typeface="Times New Roman"/>
              </a:rPr>
              <a:t>low pitch in the bass </a:t>
            </a:r>
            <a:r>
              <a:rPr lang="en-GB" b="1" dirty="0" smtClean="0">
                <a:ea typeface="Calibri"/>
                <a:cs typeface="Times New Roman"/>
              </a:rPr>
              <a:t>clef </a:t>
            </a:r>
            <a:r>
              <a:rPr lang="en-GB" dirty="0" smtClean="0">
                <a:ea typeface="Calibri"/>
                <a:cs typeface="Times New Roman"/>
              </a:rPr>
              <a:t>(shark </a:t>
            </a:r>
            <a:r>
              <a:rPr lang="en-GB" dirty="0">
                <a:ea typeface="Calibri"/>
                <a:cs typeface="Times New Roman"/>
              </a:rPr>
              <a:t>lurking at the bottom of the </a:t>
            </a:r>
            <a:r>
              <a:rPr lang="en-GB" dirty="0" smtClean="0">
                <a:ea typeface="Calibri"/>
                <a:cs typeface="Times New Roman"/>
              </a:rPr>
              <a:t>seabed) 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highlight>
                  <a:srgbClr val="FFFF00"/>
                </a:highlight>
                <a:ea typeface="Calibri"/>
                <a:cs typeface="Times New Roman"/>
              </a:rPr>
              <a:t>Short </a:t>
            </a:r>
            <a:r>
              <a:rPr lang="en-GB" dirty="0">
                <a:highlight>
                  <a:srgbClr val="FFFF00"/>
                </a:highlight>
                <a:ea typeface="Calibri"/>
                <a:cs typeface="Times New Roman"/>
              </a:rPr>
              <a:t>phrases on </a:t>
            </a:r>
            <a:r>
              <a:rPr lang="en-GB" b="1" dirty="0" err="1" smtClean="0">
                <a:highlight>
                  <a:srgbClr val="FFFF00"/>
                </a:highlight>
                <a:ea typeface="Calibri"/>
                <a:cs typeface="Times New Roman"/>
              </a:rPr>
              <a:t>french</a:t>
            </a:r>
            <a:r>
              <a:rPr lang="en-GB" b="1" dirty="0" smtClean="0">
                <a:highlight>
                  <a:srgbClr val="FFFF00"/>
                </a:highlight>
                <a:ea typeface="Calibri"/>
                <a:cs typeface="Times New Roman"/>
              </a:rPr>
              <a:t> horns = boat </a:t>
            </a:r>
            <a:r>
              <a:rPr lang="en-GB" b="1" dirty="0">
                <a:highlight>
                  <a:srgbClr val="FFFF00"/>
                </a:highlight>
                <a:ea typeface="Calibri"/>
                <a:cs typeface="Times New Roman"/>
              </a:rPr>
              <a:t>horns </a:t>
            </a:r>
            <a:r>
              <a:rPr lang="en-GB" dirty="0">
                <a:highlight>
                  <a:srgbClr val="FFFF00"/>
                </a:highlight>
                <a:ea typeface="Calibri"/>
                <a:cs typeface="Times New Roman"/>
              </a:rPr>
              <a:t>above water </a:t>
            </a:r>
            <a:r>
              <a:rPr lang="en-GB" dirty="0" smtClean="0">
                <a:highlight>
                  <a:srgbClr val="FFFF00"/>
                </a:highlight>
                <a:ea typeface="Calibri"/>
                <a:cs typeface="Times New Roman"/>
              </a:rPr>
              <a:t>warning </a:t>
            </a:r>
            <a:r>
              <a:rPr lang="en-GB" dirty="0">
                <a:highlight>
                  <a:srgbClr val="FFFF00"/>
                </a:highlight>
                <a:ea typeface="Calibri"/>
                <a:cs typeface="Times New Roman"/>
              </a:rPr>
              <a:t>of a potential shark attack.</a:t>
            </a:r>
            <a:r>
              <a:rPr lang="en-GB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Other </a:t>
            </a:r>
            <a:r>
              <a:rPr lang="en-GB" b="1" dirty="0" smtClean="0">
                <a:ea typeface="Calibri"/>
                <a:cs typeface="Times New Roman"/>
              </a:rPr>
              <a:t>brass &amp; percussion enter with accented notes </a:t>
            </a:r>
            <a:r>
              <a:rPr lang="en-GB" dirty="0" smtClean="0">
                <a:ea typeface="Calibri"/>
                <a:cs typeface="Times New Roman"/>
              </a:rPr>
              <a:t>as melody </a:t>
            </a:r>
            <a:r>
              <a:rPr lang="en-GB" dirty="0">
                <a:ea typeface="Calibri"/>
                <a:cs typeface="Times New Roman"/>
              </a:rPr>
              <a:t>slowly rises &amp; tempo becomes livelier </a:t>
            </a:r>
            <a:r>
              <a:rPr lang="en-GB" dirty="0" smtClean="0">
                <a:ea typeface="Calibri"/>
                <a:cs typeface="Times New Roman"/>
              </a:rPr>
              <a:t>(shark </a:t>
            </a:r>
            <a:r>
              <a:rPr lang="en-GB" dirty="0">
                <a:ea typeface="Calibri"/>
                <a:cs typeface="Times New Roman"/>
              </a:rPr>
              <a:t>rising towards the </a:t>
            </a:r>
            <a:r>
              <a:rPr lang="en-GB" dirty="0" smtClean="0">
                <a:ea typeface="Calibri"/>
                <a:cs typeface="Times New Roman"/>
              </a:rPr>
              <a:t>surface ready to attack)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4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Musical Feature 3: Mood created (using tempo, dynamics &amp; tonality/key)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i="1" dirty="0" smtClean="0">
                <a:ea typeface="Calibri"/>
                <a:cs typeface="Times New Roman"/>
              </a:rPr>
              <a:t>A. Schindler’s List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Mood = </a:t>
            </a:r>
            <a:r>
              <a:rPr lang="en-GB" b="1" dirty="0" smtClean="0">
                <a:ea typeface="Calibri"/>
                <a:cs typeface="Times New Roman"/>
              </a:rPr>
              <a:t>lamenting </a:t>
            </a:r>
            <a:r>
              <a:rPr lang="en-GB" b="1" dirty="0">
                <a:ea typeface="Calibri"/>
                <a:cs typeface="Times New Roman"/>
              </a:rPr>
              <a:t>&amp; despairing </a:t>
            </a:r>
            <a:r>
              <a:rPr lang="en-GB" dirty="0" smtClean="0">
                <a:ea typeface="Calibri"/>
                <a:cs typeface="Times New Roman"/>
              </a:rPr>
              <a:t>. The </a:t>
            </a:r>
            <a:r>
              <a:rPr lang="en-GB" dirty="0">
                <a:ea typeface="Calibri"/>
                <a:cs typeface="Times New Roman"/>
              </a:rPr>
              <a:t>story of </a:t>
            </a:r>
            <a:r>
              <a:rPr lang="en-GB" dirty="0" smtClean="0">
                <a:ea typeface="Calibri"/>
                <a:cs typeface="Times New Roman"/>
              </a:rPr>
              <a:t>Jews </a:t>
            </a:r>
            <a:r>
              <a:rPr lang="en-GB" dirty="0">
                <a:ea typeface="Calibri"/>
                <a:cs typeface="Times New Roman"/>
              </a:rPr>
              <a:t>in concentration camps </a:t>
            </a:r>
            <a:r>
              <a:rPr lang="en-GB" dirty="0" smtClean="0">
                <a:ea typeface="Calibri"/>
                <a:cs typeface="Times New Roman"/>
              </a:rPr>
              <a:t>whom Schindler was trying to save.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Tempo</a:t>
            </a:r>
            <a:r>
              <a:rPr lang="en-GB" dirty="0" smtClean="0">
                <a:ea typeface="Calibri"/>
                <a:cs typeface="Times New Roman"/>
              </a:rPr>
              <a:t> = </a:t>
            </a:r>
            <a:r>
              <a:rPr lang="en-GB" b="1" i="1" dirty="0" smtClean="0">
                <a:ea typeface="Calibri"/>
                <a:cs typeface="Times New Roman"/>
              </a:rPr>
              <a:t>slow </a:t>
            </a:r>
            <a:r>
              <a:rPr lang="en-GB" b="1" i="1" dirty="0">
                <a:ea typeface="Calibri"/>
                <a:cs typeface="Times New Roman"/>
              </a:rPr>
              <a:t>expressive </a:t>
            </a:r>
            <a:r>
              <a:rPr lang="en-GB" dirty="0" smtClean="0">
                <a:ea typeface="Calibri"/>
                <a:cs typeface="Times New Roman"/>
              </a:rPr>
              <a:t>(time passing extremely slowly)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Dynamics</a:t>
            </a:r>
            <a:r>
              <a:rPr lang="en-GB" dirty="0" smtClean="0">
                <a:ea typeface="Calibri"/>
                <a:cs typeface="Times New Roman"/>
              </a:rPr>
              <a:t> = constantly changing -&gt; </a:t>
            </a:r>
            <a:r>
              <a:rPr lang="en-GB" b="1" i="1" dirty="0" smtClean="0">
                <a:ea typeface="Calibri"/>
                <a:cs typeface="Times New Roman"/>
              </a:rPr>
              <a:t>piano, crescendo, forte, decrescendo </a:t>
            </a:r>
            <a:r>
              <a:rPr lang="en-GB" dirty="0" smtClean="0">
                <a:ea typeface="Calibri"/>
                <a:cs typeface="Times New Roman"/>
              </a:rPr>
              <a:t>(rollercoaster of emotions)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ea typeface="Calibri"/>
                <a:cs typeface="Times New Roman"/>
              </a:rPr>
              <a:t>Tonality/Key</a:t>
            </a:r>
            <a:r>
              <a:rPr lang="en-GB" dirty="0" smtClean="0">
                <a:ea typeface="Calibri"/>
                <a:cs typeface="Times New Roman"/>
              </a:rPr>
              <a:t> =  </a:t>
            </a:r>
            <a:r>
              <a:rPr lang="en-GB" b="1" dirty="0" smtClean="0">
                <a:ea typeface="Calibri"/>
                <a:cs typeface="Times New Roman"/>
              </a:rPr>
              <a:t>minor</a:t>
            </a:r>
            <a:r>
              <a:rPr lang="en-GB" dirty="0" smtClean="0">
                <a:ea typeface="Calibri"/>
                <a:cs typeface="Times New Roman"/>
              </a:rPr>
              <a:t> (gas chambers, concentration camp, death </a:t>
            </a:r>
            <a:r>
              <a:rPr lang="en-GB" dirty="0" err="1" smtClean="0">
                <a:ea typeface="Calibri"/>
                <a:cs typeface="Times New Roman"/>
              </a:rPr>
              <a:t>etc</a:t>
            </a:r>
            <a:r>
              <a:rPr lang="en-GB" dirty="0" smtClean="0">
                <a:ea typeface="Calibri"/>
                <a:cs typeface="Times New Roman"/>
              </a:rPr>
              <a:t>) </a:t>
            </a:r>
            <a:r>
              <a:rPr lang="en-GB" b="1" i="1" dirty="0">
                <a:ea typeface="Calibri"/>
                <a:cs typeface="Times New Roman"/>
              </a:rPr>
              <a:t>but </a:t>
            </a:r>
            <a:r>
              <a:rPr lang="en-GB" b="1" i="1" dirty="0" smtClean="0">
                <a:ea typeface="Calibri"/>
                <a:cs typeface="Times New Roman"/>
              </a:rPr>
              <a:t>short </a:t>
            </a:r>
            <a:r>
              <a:rPr lang="en-GB" b="1" i="1" dirty="0">
                <a:ea typeface="Calibri"/>
                <a:cs typeface="Times New Roman"/>
              </a:rPr>
              <a:t>sections </a:t>
            </a:r>
            <a:r>
              <a:rPr lang="en-GB" b="1" i="1" dirty="0" smtClean="0">
                <a:ea typeface="Calibri"/>
                <a:cs typeface="Times New Roman"/>
              </a:rPr>
              <a:t>that sound major </a:t>
            </a:r>
            <a:r>
              <a:rPr lang="en-GB" dirty="0" smtClean="0">
                <a:ea typeface="Calibri"/>
                <a:cs typeface="Times New Roman"/>
              </a:rPr>
              <a:t>(glimmer </a:t>
            </a:r>
            <a:r>
              <a:rPr lang="en-GB" dirty="0">
                <a:ea typeface="Calibri"/>
                <a:cs typeface="Times New Roman"/>
              </a:rPr>
              <a:t>of hope Schindler gave </a:t>
            </a:r>
            <a:r>
              <a:rPr lang="en-GB" dirty="0" smtClean="0">
                <a:ea typeface="Calibri"/>
                <a:cs typeface="Times New Roman"/>
              </a:rPr>
              <a:t>them</a:t>
            </a:r>
            <a:r>
              <a:rPr lang="en-GB" dirty="0"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966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561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General Study</vt:lpstr>
      <vt:lpstr>PowerPoint Presentation</vt:lpstr>
      <vt:lpstr>Musical feature 1:  Melody (Use of Intervals – Long &amp; Short)</vt:lpstr>
      <vt:lpstr>PowerPoint Presentation</vt:lpstr>
      <vt:lpstr>Musical feature 1:  Melody (Use of Intervals – Long &amp; Short)</vt:lpstr>
      <vt:lpstr>PowerPoint Presentation</vt:lpstr>
      <vt:lpstr>Musical Feature 2: Instrumentation (Help tell the story – Underscore &amp; Sound effects)</vt:lpstr>
      <vt:lpstr>Musical Feature 2: Instrumentation (Help tell the story – Underscore &amp; Sound effects)</vt:lpstr>
      <vt:lpstr>Musical Feature 3: Mood created (using tempo, dynamics &amp; tonality/key)</vt:lpstr>
      <vt:lpstr>Musical Feature 3: Mood created (using tempo, dynamics &amp; tonality/key)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Study</dc:title>
  <dc:creator>user</dc:creator>
  <cp:lastModifiedBy>user</cp:lastModifiedBy>
  <cp:revision>5</cp:revision>
  <dcterms:created xsi:type="dcterms:W3CDTF">2015-01-19T22:25:02Z</dcterms:created>
  <dcterms:modified xsi:type="dcterms:W3CDTF">2015-01-19T23:10:49Z</dcterms:modified>
</cp:coreProperties>
</file>